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7" r:id="rId2"/>
    <p:sldId id="269" r:id="rId3"/>
    <p:sldId id="257" r:id="rId4"/>
    <p:sldId id="263" r:id="rId5"/>
    <p:sldId id="265" r:id="rId6"/>
    <p:sldId id="268" r:id="rId7"/>
    <p:sldId id="266" r:id="rId8"/>
    <p:sldId id="270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93999-9B6A-1643-B787-3779D310BD32}" type="datetimeFigureOut">
              <a:rPr lang="en-US" smtClean="0"/>
              <a:t>2/22/13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A3DE6-3667-5449-9B31-F419DE37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6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B6593-0775-AE45-B12B-DBF99A27A808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F4AC-E970-9544-B041-C21BC7A194CB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167C-F6B6-BC47-8B64-CA80382BDB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F4AC-E970-9544-B041-C21BC7A194CB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167C-F6B6-BC47-8B64-CA80382B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F4AC-E970-9544-B041-C21BC7A194CB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167C-F6B6-BC47-8B64-CA80382B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F4AC-E970-9544-B041-C21BC7A194CB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167C-F6B6-BC47-8B64-CA80382B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F4AC-E970-9544-B041-C21BC7A194CB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167C-F6B6-BC47-8B64-CA80382BD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F4AC-E970-9544-B041-C21BC7A194CB}" type="datetimeFigureOut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167C-F6B6-BC47-8B64-CA80382B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F4AC-E970-9544-B041-C21BC7A194CB}" type="datetimeFigureOut">
              <a:rPr lang="en-US" smtClean="0"/>
              <a:t>2/22/13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167C-F6B6-BC47-8B64-CA80382BDB4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F4AC-E970-9544-B041-C21BC7A194CB}" type="datetimeFigureOut">
              <a:rPr lang="en-US" smtClean="0"/>
              <a:t>2/22/13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167C-F6B6-BC47-8B64-CA80382B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F4AC-E970-9544-B041-C21BC7A194CB}" type="datetimeFigureOut">
              <a:rPr lang="en-US" smtClean="0"/>
              <a:t>2/22/13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167C-F6B6-BC47-8B64-CA80382B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F4AC-E970-9544-B041-C21BC7A194CB}" type="datetimeFigureOut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167C-F6B6-BC47-8B64-CA80382BDB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F4AC-E970-9544-B041-C21BC7A194CB}" type="datetimeFigureOut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167C-F6B6-BC47-8B64-CA80382B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776F4AC-E970-9544-B041-C21BC7A194CB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C9F167C-F6B6-BC47-8B64-CA80382BD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New Approach to Teaching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Annette Caldwell Simmons School of Education and Human Development</a:t>
            </a:r>
          </a:p>
          <a:p>
            <a:pPr algn="ctr"/>
            <a:r>
              <a:rPr lang="en-US" dirty="0"/>
              <a:t>Department of Teaching &amp; Learning </a:t>
            </a:r>
          </a:p>
          <a:p>
            <a:pPr algn="ctr"/>
            <a:r>
              <a:rPr lang="en-US" dirty="0"/>
              <a:t>Department of Education Policy &amp; Leadership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7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umeric feedback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0" b="10830"/>
          <a:stretch>
            <a:fillRect/>
          </a:stretch>
        </p:blipFill>
        <p:spPr>
          <a:xfrm>
            <a:off x="115724" y="1139346"/>
            <a:ext cx="9028276" cy="4650930"/>
          </a:xfrm>
        </p:spPr>
      </p:pic>
    </p:spTree>
    <p:extLst>
      <p:ext uri="{BB962C8B-B14F-4D97-AF65-F5344CB8AC3E}">
        <p14:creationId xmlns:p14="http://schemas.microsoft.com/office/powerpoint/2010/main" val="262808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umeric feedback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0" b="10830"/>
          <a:stretch>
            <a:fillRect/>
          </a:stretch>
        </p:blipFill>
        <p:spPr>
          <a:xfrm>
            <a:off x="0" y="307845"/>
            <a:ext cx="9233705" cy="4756757"/>
          </a:xfrm>
        </p:spPr>
      </p:pic>
      <p:sp>
        <p:nvSpPr>
          <p:cNvPr id="3" name="TextBox 2"/>
          <p:cNvSpPr txBox="1"/>
          <p:nvPr/>
        </p:nvSpPr>
        <p:spPr>
          <a:xfrm>
            <a:off x="317526" y="5246020"/>
            <a:ext cx="854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18. How much more </a:t>
            </a:r>
            <a:r>
              <a:rPr lang="en-US" dirty="0" smtClean="0">
                <a:solidFill>
                  <a:srgbClr val="FF0000"/>
                </a:solidFill>
              </a:rPr>
              <a:t>deeply </a:t>
            </a:r>
            <a:r>
              <a:rPr lang="en-US" dirty="0" smtClean="0"/>
              <a:t>do you think about the content now?</a:t>
            </a:r>
          </a:p>
          <a:p>
            <a:r>
              <a:rPr lang="en-US" dirty="0" smtClean="0"/>
              <a:t>19. How much more </a:t>
            </a:r>
            <a:r>
              <a:rPr lang="en-US" dirty="0" smtClean="0">
                <a:solidFill>
                  <a:srgbClr val="FF0000"/>
                </a:solidFill>
              </a:rPr>
              <a:t>motivated</a:t>
            </a:r>
            <a:r>
              <a:rPr lang="en-US" dirty="0" smtClean="0"/>
              <a:t> are you to pursue learning in this area?</a:t>
            </a:r>
          </a:p>
          <a:p>
            <a:r>
              <a:rPr lang="en-US" dirty="0" smtClean="0"/>
              <a:t>20. To what extent did you </a:t>
            </a:r>
            <a:r>
              <a:rPr lang="en-US" dirty="0" smtClean="0">
                <a:solidFill>
                  <a:srgbClr val="FF0000"/>
                </a:solidFill>
              </a:rPr>
              <a:t>share</a:t>
            </a:r>
            <a:r>
              <a:rPr lang="en-US" dirty="0" smtClean="0"/>
              <a:t> what you learned with your friends?</a:t>
            </a:r>
          </a:p>
          <a:p>
            <a:r>
              <a:rPr lang="en-US" dirty="0" smtClean="0"/>
              <a:t>21. To what extent did taking this particular class from this particular professor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impact</a:t>
            </a:r>
            <a:r>
              <a:rPr lang="en-US" dirty="0" smtClean="0"/>
              <a:t> your personal or professional trajectory?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0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umeric feedback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0" b="10830"/>
          <a:stretch>
            <a:fillRect/>
          </a:stretch>
        </p:blipFill>
        <p:spPr>
          <a:xfrm>
            <a:off x="52602" y="579973"/>
            <a:ext cx="9233705" cy="4756757"/>
          </a:xfrm>
        </p:spPr>
      </p:pic>
      <p:grpSp>
        <p:nvGrpSpPr>
          <p:cNvPr id="5" name="Group 4"/>
          <p:cNvGrpSpPr/>
          <p:nvPr/>
        </p:nvGrpSpPr>
        <p:grpSpPr>
          <a:xfrm>
            <a:off x="1235128" y="3466181"/>
            <a:ext cx="2930193" cy="2930193"/>
            <a:chOff x="1500057" y="2892991"/>
            <a:chExt cx="2930193" cy="2930193"/>
          </a:xfrm>
        </p:grpSpPr>
        <p:sp>
          <p:nvSpPr>
            <p:cNvPr id="6" name="Isosceles Triangle 5"/>
            <p:cNvSpPr/>
            <p:nvPr/>
          </p:nvSpPr>
          <p:spPr>
            <a:xfrm>
              <a:off x="1500057" y="2892991"/>
              <a:ext cx="2930193" cy="2930193"/>
            </a:xfrm>
            <a:prstGeom prst="triangl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Isosceles Triangle 4"/>
            <p:cNvSpPr/>
            <p:nvPr/>
          </p:nvSpPr>
          <p:spPr>
            <a:xfrm>
              <a:off x="2048018" y="4358088"/>
              <a:ext cx="1465097" cy="1465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Expert</a:t>
              </a:r>
              <a:endParaRPr lang="en-US" sz="24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65321" y="3466181"/>
            <a:ext cx="2930193" cy="2930193"/>
            <a:chOff x="4366770" y="4417444"/>
            <a:chExt cx="2930193" cy="2930193"/>
          </a:xfrm>
        </p:grpSpPr>
        <p:sp>
          <p:nvSpPr>
            <p:cNvPr id="12" name="Isosceles Triangle 11"/>
            <p:cNvSpPr/>
            <p:nvPr/>
          </p:nvSpPr>
          <p:spPr>
            <a:xfrm>
              <a:off x="4366770" y="4417444"/>
              <a:ext cx="2930193" cy="2930193"/>
            </a:xfrm>
            <a:prstGeom prst="triangl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Isosceles Triangle 4"/>
            <p:cNvSpPr/>
            <p:nvPr/>
          </p:nvSpPr>
          <p:spPr>
            <a:xfrm>
              <a:off x="5217136" y="5860385"/>
              <a:ext cx="1465097" cy="1465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Facilitator </a:t>
              </a:r>
              <a:endParaRPr lang="en-US" sz="24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00225" y="579973"/>
            <a:ext cx="2930193" cy="2930193"/>
            <a:chOff x="3913164" y="2930193"/>
            <a:chExt cx="2930193" cy="2930193"/>
          </a:xfrm>
        </p:grpSpPr>
        <p:sp>
          <p:nvSpPr>
            <p:cNvPr id="15" name="Isosceles Triangle 14"/>
            <p:cNvSpPr/>
            <p:nvPr/>
          </p:nvSpPr>
          <p:spPr>
            <a:xfrm>
              <a:off x="3913164" y="2930193"/>
              <a:ext cx="2930193" cy="2930193"/>
            </a:xfrm>
            <a:prstGeom prst="triangl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Isosceles Triangle 4"/>
            <p:cNvSpPr/>
            <p:nvPr/>
          </p:nvSpPr>
          <p:spPr>
            <a:xfrm>
              <a:off x="4645712" y="4395290"/>
              <a:ext cx="1465097" cy="1465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Evaluator</a:t>
              </a:r>
              <a:endParaRPr lang="en-US" sz="24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00227" y="3444026"/>
            <a:ext cx="2930193" cy="2952348"/>
            <a:chOff x="1561639" y="4454300"/>
            <a:chExt cx="2930193" cy="2952348"/>
          </a:xfrm>
        </p:grpSpPr>
        <p:sp>
          <p:nvSpPr>
            <p:cNvPr id="18" name="Isosceles Triangle 17"/>
            <p:cNvSpPr/>
            <p:nvPr/>
          </p:nvSpPr>
          <p:spPr>
            <a:xfrm rot="10800000">
              <a:off x="1561639" y="4476455"/>
              <a:ext cx="2930193" cy="2930193"/>
            </a:xfrm>
            <a:prstGeom prst="triangl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Isosceles Triangle 4"/>
            <p:cNvSpPr/>
            <p:nvPr/>
          </p:nvSpPr>
          <p:spPr>
            <a:xfrm>
              <a:off x="2286945" y="4454300"/>
              <a:ext cx="1465097" cy="1465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Person 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30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mains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207" r="-87207"/>
          <a:stretch>
            <a:fillRect/>
          </a:stretch>
        </p:blipFill>
        <p:spPr>
          <a:xfrm>
            <a:off x="-1213386" y="470397"/>
            <a:ext cx="11634359" cy="5993458"/>
          </a:xfrm>
        </p:spPr>
      </p:pic>
      <p:sp>
        <p:nvSpPr>
          <p:cNvPr id="8" name="Oval 7"/>
          <p:cNvSpPr/>
          <p:nvPr/>
        </p:nvSpPr>
        <p:spPr>
          <a:xfrm>
            <a:off x="1183356" y="4547562"/>
            <a:ext cx="6758773" cy="9857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0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evaluator 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682" b="-66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750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ggestion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34" r="-37934"/>
          <a:stretch>
            <a:fillRect/>
          </a:stretch>
        </p:blipFill>
        <p:spPr>
          <a:xfrm>
            <a:off x="-722732" y="685800"/>
            <a:ext cx="10650071" cy="5486400"/>
          </a:xfrm>
        </p:spPr>
      </p:pic>
      <p:sp>
        <p:nvSpPr>
          <p:cNvPr id="5" name="Oval 4"/>
          <p:cNvSpPr/>
          <p:nvPr/>
        </p:nvSpPr>
        <p:spPr>
          <a:xfrm>
            <a:off x="956552" y="1865909"/>
            <a:ext cx="6758773" cy="54368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3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Pilot phase</a:t>
            </a:r>
            <a:r>
              <a:rPr lang="en-US" dirty="0" smtClean="0"/>
              <a:t>: Exploring options, generating ownership, ensuring meaningfulness</a:t>
            </a:r>
          </a:p>
          <a:p>
            <a:r>
              <a:rPr lang="en-US" b="1" dirty="0" smtClean="0"/>
              <a:t>Implementation phase</a:t>
            </a:r>
            <a:r>
              <a:rPr lang="en-US" dirty="0" smtClean="0"/>
              <a:t>: confronting the advantages and disadvantages of moving beyond documentation</a:t>
            </a:r>
            <a:r>
              <a:rPr lang="en-US" dirty="0"/>
              <a:t> </a:t>
            </a:r>
            <a:r>
              <a:rPr lang="en-US" dirty="0" smtClean="0"/>
              <a:t>toward use as an 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74560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66212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2100" dirty="0">
                <a:latin typeface="+mn-lt"/>
              </a:rPr>
              <a:t>Cuban, L. (1993).  </a:t>
            </a:r>
            <a:r>
              <a:rPr lang="en-US" sz="2100" i="1" dirty="0">
                <a:latin typeface="+mn-lt"/>
              </a:rPr>
              <a:t>How teachers taught: Constancy and </a:t>
            </a:r>
            <a:r>
              <a:rPr lang="en-US" sz="2100" i="1" dirty="0" smtClean="0">
                <a:latin typeface="+mn-lt"/>
              </a:rPr>
              <a:t>change in American classrooms</a:t>
            </a:r>
            <a:r>
              <a:rPr lang="en-US" sz="2100" dirty="0">
                <a:latin typeface="+mn-lt"/>
              </a:rPr>
              <a:t>.  New York: Teachers College Press.</a:t>
            </a:r>
            <a:r>
              <a:rPr lang="en-US" dirty="0">
                <a:latin typeface="+mn-lt"/>
              </a:rPr>
              <a:t>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IMG_38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04378"/>
            <a:ext cx="6477000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79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162</TotalTime>
  <Words>152</Words>
  <Application>Microsoft Macintosh PowerPoint</Application>
  <PresentationFormat>On-screen Show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New Approach to Teaching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Cuban, L. (1993).  How teachers taught: Constancy and change in American classrooms.  New York: Teachers College Press.  </vt:lpstr>
    </vt:vector>
  </TitlesOfParts>
  <Company>SMU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Ware, Paige</dc:creator>
  <cp:lastModifiedBy>Ware, Paige</cp:lastModifiedBy>
  <cp:revision>21</cp:revision>
  <dcterms:created xsi:type="dcterms:W3CDTF">2013-02-21T18:36:31Z</dcterms:created>
  <dcterms:modified xsi:type="dcterms:W3CDTF">2013-02-22T17:50:55Z</dcterms:modified>
</cp:coreProperties>
</file>